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3" d="100"/>
          <a:sy n="123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2933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875520" y="274320"/>
            <a:ext cx="18288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0" b="1" dirty="0">
                <a:solidFill>
                  <a:srgbClr val="E0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!</a:t>
            </a:r>
            <a:endParaRPr lang="en-US" sz="240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PASIŪLYMAS JŪSŲ ĮMONEI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kern="0" spc="-100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DI MOKYMAI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548640" y="2514600"/>
            <a:ext cx="9144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kern="0" spc="-100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JŪSŲ KOMANDAI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548640" y="374904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Trys pakopos. Vienas tikslas — jūsų darbuotojai dirba su AI sąmoningai, saugiai ir efektyviai.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548640" y="4572000"/>
            <a:ext cx="11064240" cy="1554480"/>
          </a:xfrm>
          <a:prstGeom prst="rect">
            <a:avLst/>
          </a:prstGeom>
          <a:solidFill>
            <a:srgbClr val="1A1A1A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8" name="Shape 6"/>
          <p:cNvSpPr/>
          <p:nvPr/>
        </p:nvSpPr>
        <p:spPr>
          <a:xfrm>
            <a:off x="548640" y="4572000"/>
            <a:ext cx="137160" cy="1554480"/>
          </a:xfrm>
          <a:prstGeom prst="rect">
            <a:avLst/>
          </a:prstGeom>
          <a:solidFill>
            <a:srgbClr val="E0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9" name="Text 7"/>
          <p:cNvSpPr/>
          <p:nvPr/>
        </p:nvSpPr>
        <p:spPr>
          <a:xfrm>
            <a:off x="914400" y="47091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0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KODĖL DABAR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498348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ES AI AKTO 4 STRAIPSNIS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914400" y="54864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Nuo 2025.02.02 įmonės, kurių darbuotojai naudoja AI sistemas, privalo užtikrinti pakankamą jų AI raštingumo lygį. Nuo 2026.08.03 pradedami taikyti sankcijų mechanizmai.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65379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fasttrack.lt/verslui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0972800" y="653796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 / 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PASIŪLYMAS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TRYS PAKOPOS PAGAL JŪSŲ POREIKIUS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11430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Pasirinkite pagal komandos dydį, biudžetą ir norimą gylį. Pakopas galima derinti.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3703320" cy="45262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21488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PAKOPA 1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22960" y="297180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SEMINARAI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822960" y="35204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KOMANDAI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22960" y="393192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Trumpi 2 val. praktiniai blokai jūsų komandos viduje. 8 skirtingos temos.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4709160"/>
            <a:ext cx="32461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Microsoft 365 Copilot, ChatGPT, Claude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Excel, CRM, buhalterija, el. paštas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Neribotas dalyvių skaičius viename seminare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8 blokai — 8 įgūdžiai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48640" y="5806440"/>
            <a:ext cx="3703320" cy="64008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3" name="Text 10"/>
          <p:cNvSpPr/>
          <p:nvPr/>
        </p:nvSpPr>
        <p:spPr>
          <a:xfrm>
            <a:off x="822960" y="58064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Nuo 500 €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822960" y="6172200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už 2 val. bloką (paketuose nuo 10% iki 22% nuolaida)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4389120" y="1920240"/>
            <a:ext cx="3703320" cy="4526280"/>
          </a:xfrm>
          <a:prstGeom prst="rect">
            <a:avLst/>
          </a:prstGeom>
          <a:solidFill>
            <a:srgbClr val="E0FF00"/>
          </a:solidFill>
          <a:ln/>
        </p:spPr>
        <p:txBody>
          <a:bodyPr/>
          <a:lstStyle/>
          <a:p>
            <a:endParaRPr lang="en-LT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2148840"/>
            <a:ext cx="457200" cy="4572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466344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PAKOPA 2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4663440" y="297180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KURSAS</a:t>
            </a:r>
            <a:endParaRPr lang="en-US" sz="3200" dirty="0"/>
          </a:p>
        </p:txBody>
      </p:sp>
      <p:sp>
        <p:nvSpPr>
          <p:cNvPr id="19" name="Text 15"/>
          <p:cNvSpPr/>
          <p:nvPr/>
        </p:nvSpPr>
        <p:spPr>
          <a:xfrm>
            <a:off x="4663440" y="35204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ASMENIUI</a:t>
            </a:r>
            <a:endParaRPr lang="en-US" sz="1600" dirty="0"/>
          </a:p>
        </p:txBody>
      </p:sp>
      <p:sp>
        <p:nvSpPr>
          <p:cNvPr id="20" name="Text 16"/>
          <p:cNvSpPr/>
          <p:nvPr/>
        </p:nvSpPr>
        <p:spPr>
          <a:xfrm>
            <a:off x="4663440" y="393192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100 val.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individualus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AI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produktyvumo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įrankių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ir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AI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agento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kūrimo</a:t>
            </a:r>
            <a:r>
              <a:rPr lang="en-US" sz="11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kursas vienam jūsų darbuotojui.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663440" y="4709160"/>
            <a:ext cx="32461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prompt, Zapier, n8n, Vibe Coding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12+ profesijų adaptacijos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Baigiamasis darbas: Agent Control Dashboard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Diplomas + portfolio darbdaviui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4389120" y="5806440"/>
            <a:ext cx="3703320" cy="64008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3" name="Text 19"/>
          <p:cNvSpPr/>
          <p:nvPr/>
        </p:nvSpPr>
        <p:spPr>
          <a:xfrm>
            <a:off x="4663440" y="58064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0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 1 749 €</a:t>
            </a:r>
            <a:endParaRPr lang="en-US" sz="2000" dirty="0"/>
          </a:p>
        </p:txBody>
      </p:sp>
      <p:sp>
        <p:nvSpPr>
          <p:cNvPr id="24" name="Text 20"/>
          <p:cNvSpPr/>
          <p:nvPr/>
        </p:nvSpPr>
        <p:spPr>
          <a:xfrm>
            <a:off x="4663440" y="6172200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už </a:t>
            </a:r>
            <a:r>
              <a:rPr lang="en-US" sz="8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asmenį</a:t>
            </a: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(100 val. </a:t>
            </a:r>
            <a:r>
              <a:rPr lang="en-US" sz="8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individualus</a:t>
            </a: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8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mentoringas</a:t>
            </a: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)</a:t>
            </a:r>
            <a:endParaRPr lang="en-US" sz="800" dirty="0"/>
          </a:p>
        </p:txBody>
      </p:sp>
      <p:sp>
        <p:nvSpPr>
          <p:cNvPr id="25" name="Shape 21"/>
          <p:cNvSpPr/>
          <p:nvPr/>
        </p:nvSpPr>
        <p:spPr>
          <a:xfrm>
            <a:off x="8229600" y="1920240"/>
            <a:ext cx="3703320" cy="4526280"/>
          </a:xfrm>
          <a:prstGeom prst="rect">
            <a:avLst/>
          </a:prstGeom>
          <a:solidFill>
            <a:srgbClr val="EE0024"/>
          </a:solidFill>
          <a:ln/>
        </p:spPr>
        <p:txBody>
          <a:bodyPr/>
          <a:lstStyle/>
          <a:p>
            <a:endParaRPr lang="en-LT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920" y="2148840"/>
            <a:ext cx="457200" cy="45720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8503920" y="269748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PAKOPA 3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8503920" y="297180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PROGRAMA</a:t>
            </a:r>
            <a:endParaRPr lang="en-US" sz="3200" dirty="0"/>
          </a:p>
        </p:txBody>
      </p:sp>
      <p:sp>
        <p:nvSpPr>
          <p:cNvPr id="29" name="Text 24"/>
          <p:cNvSpPr/>
          <p:nvPr/>
        </p:nvSpPr>
        <p:spPr>
          <a:xfrm>
            <a:off x="8503920" y="352044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ĮMONEI</a:t>
            </a:r>
            <a:endParaRPr lang="en-US" sz="1600" dirty="0"/>
          </a:p>
        </p:txBody>
      </p:sp>
      <p:sp>
        <p:nvSpPr>
          <p:cNvPr id="30" name="Text 25"/>
          <p:cNvSpPr/>
          <p:nvPr/>
        </p:nvSpPr>
        <p:spPr>
          <a:xfrm>
            <a:off x="8503920" y="393192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Individualizuotas</a:t>
            </a: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DI transformacijos diegimas visai </a:t>
            </a:r>
            <a:r>
              <a:rPr lang="en-US" sz="11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jūsų</a:t>
            </a: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organizacijai</a:t>
            </a: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pagal</a:t>
            </a: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1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poreikį</a:t>
            </a:r>
            <a:r>
              <a:rPr lang="en-US" sz="11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.</a:t>
            </a:r>
            <a:endParaRPr lang="en-US" sz="1100" dirty="0"/>
          </a:p>
        </p:txBody>
      </p:sp>
      <p:sp>
        <p:nvSpPr>
          <p:cNvPr id="31" name="Text 26"/>
          <p:cNvSpPr/>
          <p:nvPr/>
        </p:nvSpPr>
        <p:spPr>
          <a:xfrm>
            <a:off x="8503920" y="4709160"/>
            <a:ext cx="32461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 brandos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auditas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+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poreikių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nustatymas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iki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20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žmonių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grupė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Mokymai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pagal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jūsų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r>
              <a:rPr lang="en-US" sz="1000" dirty="0" err="1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poreikį</a:t>
            </a:r>
            <a:r>
              <a:rPr lang="en-US" sz="10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.</a:t>
            </a:r>
            <a:endParaRPr lang="en-US" sz="1000" dirty="0"/>
          </a:p>
        </p:txBody>
      </p:sp>
      <p:sp>
        <p:nvSpPr>
          <p:cNvPr id="32" name="Shape 27"/>
          <p:cNvSpPr/>
          <p:nvPr/>
        </p:nvSpPr>
        <p:spPr>
          <a:xfrm>
            <a:off x="8229600" y="5806440"/>
            <a:ext cx="3703320" cy="64008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33" name="Text 28"/>
          <p:cNvSpPr/>
          <p:nvPr/>
        </p:nvSpPr>
        <p:spPr>
          <a:xfrm>
            <a:off x="8503920" y="5806440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E0024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Individuali</a:t>
            </a:r>
            <a:endParaRPr lang="en-US" sz="2000" dirty="0"/>
          </a:p>
        </p:txBody>
      </p:sp>
      <p:sp>
        <p:nvSpPr>
          <p:cNvPr id="34" name="Text 29"/>
          <p:cNvSpPr/>
          <p:nvPr/>
        </p:nvSpPr>
        <p:spPr>
          <a:xfrm>
            <a:off x="8503920" y="6172200"/>
            <a:ext cx="3154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kaina sutariama po pirmojo (nemokamo) audito</a:t>
            </a:r>
            <a:endParaRPr lang="en-US" sz="800" dirty="0"/>
          </a:p>
        </p:txBody>
      </p:sp>
      <p:sp>
        <p:nvSpPr>
          <p:cNvPr id="35" name="Text 30"/>
          <p:cNvSpPr/>
          <p:nvPr/>
        </p:nvSpPr>
        <p:spPr>
          <a:xfrm>
            <a:off x="548640" y="65379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FASTTRACK™  ·  B2B PASIŪLYMAS</a:t>
            </a:r>
            <a:endParaRPr lang="en-US" sz="900" dirty="0"/>
          </a:p>
        </p:txBody>
      </p:sp>
      <p:sp>
        <p:nvSpPr>
          <p:cNvPr id="36" name="Text 31"/>
          <p:cNvSpPr/>
          <p:nvPr/>
        </p:nvSpPr>
        <p:spPr>
          <a:xfrm>
            <a:off x="10972800" y="653796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 / 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PAKOPA 1  ·  SEMINARAI KOMANDAI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8 BLOKAI  —  PASIRINKITE, KIEK REIKIA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11064240" cy="45720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5" name="Text 3"/>
          <p:cNvSpPr/>
          <p:nvPr/>
        </p:nvSpPr>
        <p:spPr>
          <a:xfrm>
            <a:off x="548640" y="150876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NERIBOTAS DALYVIŲ SKAIČIUS  ·  2 VAL. BLOKAS  ·  VIDINIAI MOKYMAI JŪSŲ KOMANDAI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VISI 8 BLOKAI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48640" y="251460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8" name="Shape 6"/>
          <p:cNvSpPr/>
          <p:nvPr/>
        </p:nvSpPr>
        <p:spPr>
          <a:xfrm>
            <a:off x="640080" y="251460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9" name="Text 7"/>
          <p:cNvSpPr/>
          <p:nvPr/>
        </p:nvSpPr>
        <p:spPr>
          <a:xfrm>
            <a:off x="777240" y="2606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27889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COPILOTAS DARBO VIETOJE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77240" y="308152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Microsoft 365 Copilot praktikoje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069080" y="251460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3" name="Shape 11"/>
          <p:cNvSpPr/>
          <p:nvPr/>
        </p:nvSpPr>
        <p:spPr>
          <a:xfrm>
            <a:off x="4160520" y="251460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4" name="Text 12"/>
          <p:cNvSpPr/>
          <p:nvPr/>
        </p:nvSpPr>
        <p:spPr>
          <a:xfrm>
            <a:off x="4297680" y="2606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297680" y="27889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PROMPTŲ AMATAS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297680" y="308152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ChatGPT, Claude, Gemini — kaip kalbėti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48640" y="347472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8" name="Shape 16"/>
          <p:cNvSpPr/>
          <p:nvPr/>
        </p:nvSpPr>
        <p:spPr>
          <a:xfrm>
            <a:off x="640080" y="347472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9" name="Text 17"/>
          <p:cNvSpPr/>
          <p:nvPr/>
        </p:nvSpPr>
        <p:spPr>
          <a:xfrm>
            <a:off x="777240" y="356616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77240" y="3749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EXCELIS BE FORMULIŲ KOŠMARO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77240" y="404164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Claude for Excel + Copilot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069080" y="347472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3" name="Shape 21"/>
          <p:cNvSpPr/>
          <p:nvPr/>
        </p:nvSpPr>
        <p:spPr>
          <a:xfrm>
            <a:off x="4160520" y="347472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4" name="Text 22"/>
          <p:cNvSpPr/>
          <p:nvPr/>
        </p:nvSpPr>
        <p:spPr>
          <a:xfrm>
            <a:off x="4297680" y="356616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04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297680" y="3749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CRM BE KANČIOS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297680" y="404164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HubSpot, Pipedrive, Dynamics + AI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48640" y="443484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8" name="Shape 26"/>
          <p:cNvSpPr/>
          <p:nvPr/>
        </p:nvSpPr>
        <p:spPr>
          <a:xfrm>
            <a:off x="640080" y="443484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9" name="Text 27"/>
          <p:cNvSpPr/>
          <p:nvPr/>
        </p:nvSpPr>
        <p:spPr>
          <a:xfrm>
            <a:off x="777240" y="452628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05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77240" y="47091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BUHALTERINĖS OPERACIJOS SU AI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77240" y="500176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Sąskaitų OCR, kategorizavimas, eksportas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069080" y="443484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33" name="Shape 31"/>
          <p:cNvSpPr/>
          <p:nvPr/>
        </p:nvSpPr>
        <p:spPr>
          <a:xfrm>
            <a:off x="4160520" y="443484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34" name="Text 32"/>
          <p:cNvSpPr/>
          <p:nvPr/>
        </p:nvSpPr>
        <p:spPr>
          <a:xfrm>
            <a:off x="4297680" y="452628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06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297680" y="47091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EL. PAŠTAS BE VALANDŲ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297680" y="500176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Inbox zero su AI per 30 min.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548640" y="539496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38" name="Shape 36"/>
          <p:cNvSpPr/>
          <p:nvPr/>
        </p:nvSpPr>
        <p:spPr>
          <a:xfrm>
            <a:off x="640080" y="539496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39" name="Text 37"/>
          <p:cNvSpPr/>
          <p:nvPr/>
        </p:nvSpPr>
        <p:spPr>
          <a:xfrm>
            <a:off x="777240" y="54864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07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77240" y="56692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5 ŽVAIGŽDUTĖS APTARNAVIME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777240" y="596188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AI klientų aptarnavime ir tone'e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069080" y="5394960"/>
            <a:ext cx="91440" cy="8686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43" name="Shape 41"/>
          <p:cNvSpPr/>
          <p:nvPr/>
        </p:nvSpPr>
        <p:spPr>
          <a:xfrm>
            <a:off x="4160520" y="5394960"/>
            <a:ext cx="3291840" cy="8686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44" name="Text 42"/>
          <p:cNvSpPr/>
          <p:nvPr/>
        </p:nvSpPr>
        <p:spPr>
          <a:xfrm>
            <a:off x="4297680" y="54864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08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297680" y="56692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KAI GOOGLE NEBEPAKANKA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297680" y="596188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Perplexity, Deep Research, NotebookLM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498080" y="21945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KAINODARA</a:t>
            </a:r>
            <a:endParaRPr lang="en-US" sz="1000" dirty="0"/>
          </a:p>
        </p:txBody>
      </p:sp>
      <p:graphicFrame>
        <p:nvGraphicFramePr>
          <p:cNvPr id="4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498080" y="2514600"/>
          <a:ext cx="4114800" cy="288036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kern="0" spc="200" dirty="0">
                          <a:solidFill>
                            <a:srgbClr val="67FF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BLOKAI</a:t>
                      </a:r>
                      <a:endParaRPr lang="en-US" sz="9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kern="0" spc="200" dirty="0">
                          <a:solidFill>
                            <a:srgbClr val="67FF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NUOLAIDA</a:t>
                      </a:r>
                      <a:endParaRPr lang="en-US" sz="9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kern="0" spc="200" dirty="0">
                          <a:solidFill>
                            <a:srgbClr val="67FF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GALUTINĖ KAINA</a:t>
                      </a:r>
                      <a:endParaRPr lang="en-US" sz="9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—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500 €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10%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900 €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3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12%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1 320 €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4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15%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1 700 €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5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17%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2 075 €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6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18%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2 460 €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7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20%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2 800 €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8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22%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3 120 €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9" name="Shape 46"/>
          <p:cNvSpPr/>
          <p:nvPr/>
        </p:nvSpPr>
        <p:spPr>
          <a:xfrm>
            <a:off x="7498080" y="5440680"/>
            <a:ext cx="4114800" cy="73152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50" name="Text 47"/>
          <p:cNvSpPr/>
          <p:nvPr/>
        </p:nvSpPr>
        <p:spPr>
          <a:xfrm>
            <a:off x="7635240" y="548640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FULL STACK PAKETAS</a:t>
            </a:r>
            <a:endParaRPr lang="en-US" sz="900" dirty="0"/>
          </a:p>
        </p:txBody>
      </p:sp>
      <p:sp>
        <p:nvSpPr>
          <p:cNvPr id="51" name="Text 48"/>
          <p:cNvSpPr/>
          <p:nvPr/>
        </p:nvSpPr>
        <p:spPr>
          <a:xfrm>
            <a:off x="7635240" y="571500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Visi 8 blokai — 22% nuolaida</a:t>
            </a:r>
            <a:endParaRPr lang="en-US" sz="1400" dirty="0"/>
          </a:p>
        </p:txBody>
      </p:sp>
      <p:sp>
        <p:nvSpPr>
          <p:cNvPr id="52" name="Text 49"/>
          <p:cNvSpPr/>
          <p:nvPr/>
        </p:nvSpPr>
        <p:spPr>
          <a:xfrm>
            <a:off x="548640" y="65379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FASTTRACK™  ·  B2B PASIŪLYMAS</a:t>
            </a:r>
            <a:endParaRPr lang="en-US" sz="900" dirty="0"/>
          </a:p>
        </p:txBody>
      </p:sp>
      <p:sp>
        <p:nvSpPr>
          <p:cNvPr id="53" name="Text 50"/>
          <p:cNvSpPr/>
          <p:nvPr/>
        </p:nvSpPr>
        <p:spPr>
          <a:xfrm>
            <a:off x="10972800" y="653796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 / 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KAIP RINKTIS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KOKIA PAKOPA JŪSŲ ĮMONEI</a:t>
            </a:r>
            <a:endParaRPr lang="en-US" sz="3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45920"/>
          <a:ext cx="11064240" cy="288036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400" dirty="0">
                        <a:latin typeface="Oswald" charset="0"/>
                        <a:ea typeface="Oswald" charset="0"/>
                        <a:cs typeface="Oswald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kern="0" spc="200" dirty="0">
                          <a:solidFill>
                            <a:srgbClr val="000000"/>
                          </a:solidFill>
                          <a:latin typeface="Oswald" pitchFamily="34" charset="0"/>
                          <a:ea typeface="Oswald" pitchFamily="34" charset="-122"/>
                          <a:cs typeface="Oswald" pitchFamily="34" charset="-120"/>
                        </a:rPr>
                        <a:t>SEMINARAI</a:t>
                      </a:r>
                      <a:endParaRPr lang="en-US" sz="1400" dirty="0">
                        <a:latin typeface="Oswald" charset="0"/>
                        <a:ea typeface="Oswald" charset="0"/>
                        <a:cs typeface="Oswald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kern="0" spc="200" dirty="0">
                          <a:solidFill>
                            <a:srgbClr val="000000"/>
                          </a:solidFill>
                          <a:latin typeface="Oswald" pitchFamily="34" charset="0"/>
                          <a:ea typeface="Oswald" pitchFamily="34" charset="-122"/>
                          <a:cs typeface="Oswald" pitchFamily="34" charset="-120"/>
                        </a:rPr>
                        <a:t>KURSAS</a:t>
                      </a:r>
                      <a:endParaRPr lang="en-US" sz="1400" dirty="0">
                        <a:latin typeface="Oswald" charset="0"/>
                        <a:ea typeface="Oswald" charset="0"/>
                        <a:cs typeface="Oswald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b="1" kern="0" spc="200" dirty="0">
                          <a:solidFill>
                            <a:srgbClr val="FFFFFF"/>
                          </a:solidFill>
                          <a:latin typeface="Oswald" pitchFamily="34" charset="0"/>
                          <a:ea typeface="Oswald" pitchFamily="34" charset="-122"/>
                          <a:cs typeface="Oswald" pitchFamily="34" charset="-120"/>
                        </a:rPr>
                        <a:t>PROGRAMA</a:t>
                      </a:r>
                      <a:endParaRPr lang="en-US" sz="1400" dirty="0">
                        <a:latin typeface="Oswald" charset="0"/>
                        <a:ea typeface="Oswald" charset="0"/>
                        <a:cs typeface="Oswald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KAM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Komandai (neribotas sk.)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1 darbuotojui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Visai įmonei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TRUKMĖ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2 val. blokas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80 ak. val.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3–6 mėnesiai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FORMATAS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Vidiniai seminarai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Vakariniai mokymai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Konsultacijos + diegimas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REZULTATAS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Įgūdis kasdienai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Veikiantys AI agentai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Įmonės DI strategija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KAINA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Nuo 500 € / blokas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Nuo 2 400 € / asmeniui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Individuali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IDEALU, KAI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Reikia plataus AI įvado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Augate vidinį AI šampioną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Norite sisteminės transformacijos</a:t>
                      </a:r>
                      <a:endParaRPr lang="en-US" sz="11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hape 2"/>
          <p:cNvSpPr/>
          <p:nvPr/>
        </p:nvSpPr>
        <p:spPr>
          <a:xfrm>
            <a:off x="548640" y="5029200"/>
            <a:ext cx="11064240" cy="118872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6" name="Text 3"/>
          <p:cNvSpPr/>
          <p:nvPr/>
        </p:nvSpPr>
        <p:spPr>
          <a:xfrm>
            <a:off x="731520" y="512064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KO TIKĖTIS DIRBANT SU FASTTRACK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54406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10+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731520" y="58521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metų patirtis IT mokymuose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520440" y="54406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70+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3520440" y="58521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klientų atsiliepimų LT rinkoje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6309360" y="54406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100%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6309360" y="58521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lietuvių k. medžiaga ir mentoriai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9098280" y="54406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67FF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1 val.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9098280" y="585216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nemokamas pirmas konsultacinis pokalbis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548640" y="65379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FASTTRACK™  ·  B2B PASIŪLYMAS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0972800" y="653796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 / 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KITAS ŽINGSNIS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43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PRADĖKIM NUO POKALBIO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1064240" cy="1371600"/>
          </a:xfrm>
          <a:prstGeom prst="rect">
            <a:avLst/>
          </a:prstGeom>
          <a:solidFill>
            <a:srgbClr val="E0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5" name="Text 3"/>
          <p:cNvSpPr/>
          <p:nvPr/>
        </p:nvSpPr>
        <p:spPr>
          <a:xfrm>
            <a:off x="822960" y="1691640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NEMOKAMAS DI BRANDOS POKALBIS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822960" y="22402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Trumpa konsultacija su FastTrack — pažiūrėsim, kurią pakopą jūsų komandai prasmingiausia paleisti pirmą. Be įsipareigojimų, be pristatymo slaidų. Tik konkretūs klausimai ir konkretūs atsakymai.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3246120"/>
            <a:ext cx="3657600" cy="15544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8" name="Shape 6"/>
          <p:cNvSpPr/>
          <p:nvPr/>
        </p:nvSpPr>
        <p:spPr>
          <a:xfrm>
            <a:off x="548640" y="3246120"/>
            <a:ext cx="109728" cy="15544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9" name="Text 7"/>
          <p:cNvSpPr/>
          <p:nvPr/>
        </p:nvSpPr>
        <p:spPr>
          <a:xfrm>
            <a:off x="822960" y="33832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36576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UŽKLAUSA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41148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Susisiekiate per el. paštą, telefonu arba LinkedIn — paminint įmonės dydį ir norimą pakopą.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343400" y="3246120"/>
            <a:ext cx="3657600" cy="15544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3" name="Shape 11"/>
          <p:cNvSpPr/>
          <p:nvPr/>
        </p:nvSpPr>
        <p:spPr>
          <a:xfrm>
            <a:off x="4343400" y="3246120"/>
            <a:ext cx="109728" cy="15544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4" name="Text 12"/>
          <p:cNvSpPr/>
          <p:nvPr/>
        </p:nvSpPr>
        <p:spPr>
          <a:xfrm>
            <a:off x="4617720" y="33832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17720" y="36576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KONSULTACIJA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617720" y="41148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Susitinkam 1 val. (online ar gyvai Vilniuje). Aptariam jūsų komandą, AI brandą ir tikslus.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8138160" y="3246120"/>
            <a:ext cx="3657600" cy="1554480"/>
          </a:xfrm>
          <a:prstGeom prst="rect">
            <a:avLst/>
          </a:prstGeom>
          <a:solidFill>
            <a:srgbClr val="D3FFFF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8" name="Shape 16"/>
          <p:cNvSpPr/>
          <p:nvPr/>
        </p:nvSpPr>
        <p:spPr>
          <a:xfrm>
            <a:off x="8138160" y="3246120"/>
            <a:ext cx="109728" cy="1554480"/>
          </a:xfrm>
          <a:prstGeom prst="rect">
            <a:avLst/>
          </a:prstGeom>
          <a:solidFill>
            <a:srgbClr val="67FF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19" name="Text 17"/>
          <p:cNvSpPr/>
          <p:nvPr/>
        </p:nvSpPr>
        <p:spPr>
          <a:xfrm>
            <a:off x="8412480" y="33832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03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12480" y="36576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PASIŪLYMAS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412480" y="41148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0A0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 5 d. d. paruošiam detalų pasiūlymą su tvarkaraščiu, mentoriais ir konkrečia kaina.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5029200"/>
            <a:ext cx="11064240" cy="118872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LT"/>
          </a:p>
        </p:txBody>
      </p:sp>
      <p:sp>
        <p:nvSpPr>
          <p:cNvPr id="23" name="Text 21"/>
          <p:cNvSpPr/>
          <p:nvPr/>
        </p:nvSpPr>
        <p:spPr>
          <a:xfrm>
            <a:off x="731520" y="5120640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67FF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KONTAKTAI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31520" y="541324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Oswald" pitchFamily="34" charset="0"/>
                <a:ea typeface="Oswald" pitchFamily="34" charset="-122"/>
                <a:cs typeface="Oswald" pitchFamily="34" charset="-120"/>
              </a:rPr>
              <a:t>UAB FastTrack LT</a:t>
            </a:r>
            <a:endParaRPr lang="en-US" sz="2200" dirty="0"/>
          </a:p>
        </p:txBody>
      </p:sp>
      <p:pic>
        <p:nvPicPr>
          <p:cNvPr id="2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5330952"/>
            <a:ext cx="182880" cy="18288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6217920" y="528523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EL. PAŠTAS</a:t>
            </a:r>
            <a:endParaRPr lang="en-US" sz="700" dirty="0"/>
          </a:p>
        </p:txBody>
      </p:sp>
      <p:sp>
        <p:nvSpPr>
          <p:cNvPr id="27" name="Text 24"/>
          <p:cNvSpPr/>
          <p:nvPr/>
        </p:nvSpPr>
        <p:spPr>
          <a:xfrm>
            <a:off x="6217920" y="544982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savoisirasykit@fasttrack.lt</a:t>
            </a:r>
            <a:endParaRPr lang="en-US" sz="1100" dirty="0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8240" y="5330952"/>
            <a:ext cx="182880" cy="182880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9052560" y="528523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INTERNETAS</a:t>
            </a:r>
            <a:endParaRPr lang="en-US" sz="700" dirty="0"/>
          </a:p>
        </p:txBody>
      </p:sp>
      <p:sp>
        <p:nvSpPr>
          <p:cNvPr id="30" name="Text 26"/>
          <p:cNvSpPr/>
          <p:nvPr/>
        </p:nvSpPr>
        <p:spPr>
          <a:xfrm>
            <a:off x="9052560" y="544982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fasttrack.lt/verslui</a:t>
            </a:r>
            <a:endParaRPr lang="en-US" sz="1100" dirty="0"/>
          </a:p>
        </p:txBody>
      </p:sp>
      <p:pic>
        <p:nvPicPr>
          <p:cNvPr id="3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5788152"/>
            <a:ext cx="182880" cy="182880"/>
          </a:xfrm>
          <a:prstGeom prst="rect">
            <a:avLst/>
          </a:prstGeom>
        </p:spPr>
      </p:pic>
      <p:sp>
        <p:nvSpPr>
          <p:cNvPr id="32" name="Text 27"/>
          <p:cNvSpPr/>
          <p:nvPr/>
        </p:nvSpPr>
        <p:spPr>
          <a:xfrm>
            <a:off x="6217920" y="574243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LINKEDIN</a:t>
            </a:r>
            <a:endParaRPr lang="en-US" sz="700" dirty="0"/>
          </a:p>
        </p:txBody>
      </p:sp>
      <p:sp>
        <p:nvSpPr>
          <p:cNvPr id="33" name="Text 28"/>
          <p:cNvSpPr/>
          <p:nvPr/>
        </p:nvSpPr>
        <p:spPr>
          <a:xfrm>
            <a:off x="6217920" y="590702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/company/fasttrack01</a:t>
            </a:r>
            <a:endParaRPr lang="en-US" sz="1100" dirty="0"/>
          </a:p>
        </p:txBody>
      </p:sp>
      <p:pic>
        <p:nvPicPr>
          <p:cNvPr id="3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8240" y="5788152"/>
            <a:ext cx="182880" cy="182880"/>
          </a:xfrm>
          <a:prstGeom prst="rect">
            <a:avLst/>
          </a:prstGeom>
        </p:spPr>
      </p:pic>
      <p:sp>
        <p:nvSpPr>
          <p:cNvPr id="35" name="Text 29"/>
          <p:cNvSpPr/>
          <p:nvPr/>
        </p:nvSpPr>
        <p:spPr>
          <a:xfrm>
            <a:off x="9052560" y="5742432"/>
            <a:ext cx="2560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5C5C5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TELEFONAS</a:t>
            </a:r>
            <a:endParaRPr lang="en-US" sz="700" dirty="0"/>
          </a:p>
        </p:txBody>
      </p:sp>
      <p:sp>
        <p:nvSpPr>
          <p:cNvPr id="36" name="Text 30"/>
          <p:cNvSpPr/>
          <p:nvPr/>
        </p:nvSpPr>
        <p:spPr>
          <a:xfrm>
            <a:off x="9052560" y="5907024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3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+370 600 00 000</a:t>
            </a:r>
            <a:endParaRPr lang="en-US" sz="1100" dirty="0"/>
          </a:p>
        </p:txBody>
      </p:sp>
      <p:sp>
        <p:nvSpPr>
          <p:cNvPr id="37" name="Text 31"/>
          <p:cNvSpPr/>
          <p:nvPr/>
        </p:nvSpPr>
        <p:spPr>
          <a:xfrm>
            <a:off x="548640" y="6537960"/>
            <a:ext cx="5486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FASTTRACK™  ·  B2B PASIŪLYMAS</a:t>
            </a:r>
            <a:endParaRPr lang="en-US" sz="900" dirty="0"/>
          </a:p>
        </p:txBody>
      </p:sp>
      <p:sp>
        <p:nvSpPr>
          <p:cNvPr id="38" name="Text 32"/>
          <p:cNvSpPr/>
          <p:nvPr/>
        </p:nvSpPr>
        <p:spPr>
          <a:xfrm>
            <a:off x="10972800" y="6537960"/>
            <a:ext cx="731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5 / 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683</Words>
  <Application>Microsoft Macintosh PowerPoint</Application>
  <PresentationFormat>Widescreen</PresentationFormat>
  <Paragraphs>174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Oswald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FastTrack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FastTrack B2B — Pasiūlymas</dc:title>
  <dc:subject>PptxGenJS Presentation</dc:subject>
  <dc:creator>UAB FastTrack LT</dc:creator>
  <cp:lastModifiedBy>Kristijonas Pajėda</cp:lastModifiedBy>
  <cp:revision>2</cp:revision>
  <dcterms:created xsi:type="dcterms:W3CDTF">2026-06-02T11:20:19Z</dcterms:created>
  <dcterms:modified xsi:type="dcterms:W3CDTF">2026-06-02T11:46:21Z</dcterms:modified>
</cp:coreProperties>
</file>